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451" r:id="rId3"/>
    <p:sldId id="452" r:id="rId4"/>
    <p:sldId id="482" r:id="rId5"/>
    <p:sldId id="433" r:id="rId6"/>
    <p:sldId id="485" r:id="rId7"/>
    <p:sldId id="486" r:id="rId8"/>
    <p:sldId id="488" r:id="rId9"/>
    <p:sldId id="489" r:id="rId10"/>
    <p:sldId id="487" r:id="rId11"/>
    <p:sldId id="491" r:id="rId12"/>
    <p:sldId id="493" r:id="rId13"/>
    <p:sldId id="480" r:id="rId14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7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2F5395"/>
    <a:srgbClr val="FF0066"/>
    <a:srgbClr val="2E75B6"/>
    <a:srgbClr val="4472C4"/>
    <a:srgbClr val="00B0F0"/>
    <a:srgbClr val="134389"/>
    <a:srgbClr val="CC0000"/>
    <a:srgbClr val="25CADB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6482" autoAdjust="0"/>
  </p:normalViewPr>
  <p:slideViewPr>
    <p:cSldViewPr snapToGrid="0" snapToObjects="1">
      <p:cViewPr>
        <p:scale>
          <a:sx n="73" d="100"/>
          <a:sy n="73" d="100"/>
        </p:scale>
        <p:origin x="-588" y="228"/>
      </p:cViewPr>
      <p:guideLst>
        <p:guide orient="horz"/>
        <p:guide pos="7679"/>
      </p:guideLst>
    </p:cSldViewPr>
  </p:slideViewPr>
  <p:outlineViewPr>
    <p:cViewPr>
      <p:scale>
        <a:sx n="33" d="100"/>
        <a:sy n="33" d="100"/>
      </p:scale>
      <p:origin x="0" y="10194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65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6866" y="2"/>
            <a:ext cx="2890665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9D0B332F-9994-4107-B65D-83351D2E6DAC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632"/>
            <a:ext cx="2890665" cy="4964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6866" y="9428632"/>
            <a:ext cx="2890665" cy="49641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E89243FC-5C7B-430F-81CE-80A515484A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633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177381BB-77ED-4DF7-9456-6C634343F7C2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6"/>
            <a:ext cx="5335588" cy="4467225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9250" cy="49688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4"/>
            <a:ext cx="2889250" cy="496887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F4EC0738-D587-4693-9542-402CC7C28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639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738-D587-4693-9542-402CC7C289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51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738-D587-4693-9542-402CC7C289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4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738-D587-4693-9542-402CC7C289F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64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6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557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121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64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33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40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44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48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37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8317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00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292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5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96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343" y="0"/>
            <a:ext cx="12190806" cy="68586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9343" y="727565"/>
            <a:ext cx="1110349" cy="780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861" y="664046"/>
            <a:ext cx="907366" cy="907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" y="2192218"/>
            <a:ext cx="1089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</a:p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ЦЕЛЕВОЙ МОДЕЛИ НАСТАВНИЧЕСТВА</a:t>
            </a:r>
          </a:p>
          <a:p>
            <a:pPr algn="ctr"/>
            <a:r>
              <a:rPr lang="ru-RU" sz="4000" b="1" cap="all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г. Новокузнецке</a:t>
            </a:r>
            <a:endParaRPr lang="ru-RU" sz="4000" b="1" cap="al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6911" y="5342467"/>
            <a:ext cx="688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Галиуллина Елена Михайловна,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етодист НМО МАОУ ДПО ИПК</a:t>
            </a:r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2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64046"/>
            <a:ext cx="10515600" cy="551291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12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71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2022 г. Мониторинг реализации ЦМН в ДОО</a:t>
            </a:r>
            <a:b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Количество наставников – 74 чел.</a:t>
            </a:r>
            <a:br>
              <a:rPr lang="ru-RU" sz="28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813636082"/>
              </p:ext>
            </p:extLst>
          </p:nvPr>
        </p:nvGraphicFramePr>
        <p:xfrm>
          <a:off x="378828" y="998357"/>
          <a:ext cx="4337216" cy="55755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3527"/>
                <a:gridCol w="1463689"/>
              </a:tblGrid>
              <a:tr h="2474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ДОО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Наставники (чел)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2022 г.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 ДОУ «ЦРР - ДС № 3»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«ЦРР – ДС № 6»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№10»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17»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№18»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№33»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№70»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76»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МК ДОУ "ДС №78"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79»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№88»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101»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117»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133»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"ДС № 139"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145»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№150»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153»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 № 156»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157»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 ДОУ «ДС№158»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 ДОУ « ДС № 165»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13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 ДОУ «ЦРР – ДС №175»</a:t>
                      </a:r>
                      <a:endParaRPr lang="ru-RU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  <a:tr h="202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 ДОУ «ДС № 178»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5266" marR="65266" marT="0" marB="0"/>
                </a:tc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577551076"/>
              </p:ext>
            </p:extLst>
          </p:nvPr>
        </p:nvGraphicFramePr>
        <p:xfrm>
          <a:off x="6165670" y="1005829"/>
          <a:ext cx="5337066" cy="5763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2149"/>
                <a:gridCol w="2044917"/>
              </a:tblGrid>
              <a:tr h="2422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ДОО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Наставники (чел)</a:t>
                      </a:r>
                      <a:endParaRPr lang="ru-RU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651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МБ ДОУ «ДС № 186»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 ДОУ «ДС № 188»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193»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194»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196»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207»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214»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215»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217»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«ЦРР – ДС № 224»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 ДОУ «ДС №225»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226»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233»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237»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240»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242»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"ДС № 246"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249»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252»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253»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МК ДОУ «ДС № 254»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МБ ДОУ «ДС № 255»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2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МБ ДОУ «ДС № 272»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48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На сайте ОО размещаются сведения по реализации ЦМН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935182"/>
            <a:ext cx="10515600" cy="52417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Федеральная, региональная, муниципальная и локальная нормативно-правовая база в сфере наставничества;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Персонализированные программы наставничества педагогических работников;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Лучшие кейсы персонализированных программ наставничества педагогических работников;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Базы наставников и наставляемых;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Методические рекомендации;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Новости и анонсы мероприятий и программ наставничества педагогических работников ОО;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Результаты персонализированных программ наставничества педагогических работников в ОО после их завершения.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4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559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FF"/>
                </a:solidFill>
              </a:rPr>
              <a:t>Муниципальный </a:t>
            </a:r>
            <a:r>
              <a:rPr lang="ru-RU" dirty="0" smtClean="0">
                <a:solidFill>
                  <a:srgbClr val="FFFFFF"/>
                </a:solidFill>
              </a:rPr>
              <a:t>координатор </a:t>
            </a:r>
            <a:r>
              <a:rPr lang="ru-RU" dirty="0">
                <a:solidFill>
                  <a:srgbClr val="FFFFFF"/>
                </a:solidFill>
              </a:rPr>
              <a:t>реализации целевой модели наставничества в г. Новокузнецке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Галиуллина Елена Михайловна,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b="1" dirty="0">
                <a:solidFill>
                  <a:srgbClr val="FFFF00"/>
                </a:solidFill>
              </a:rPr>
              <a:t>методист НМО МАОУ ДПО ИПК, </a:t>
            </a:r>
            <a:r>
              <a:rPr lang="ru-RU" b="1" dirty="0" err="1">
                <a:solidFill>
                  <a:srgbClr val="FFFF00"/>
                </a:solidFill>
              </a:rPr>
              <a:t>каб</a:t>
            </a:r>
            <a:r>
              <a:rPr lang="ru-RU" b="1" dirty="0">
                <a:solidFill>
                  <a:srgbClr val="FFFF00"/>
                </a:solidFill>
              </a:rPr>
              <a:t>. 108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dirty="0">
                <a:solidFill>
                  <a:srgbClr val="FFFFFF"/>
                </a:solidFill>
              </a:rPr>
              <a:t>8 </a:t>
            </a:r>
            <a:r>
              <a:rPr lang="ru-RU" dirty="0" smtClean="0">
                <a:solidFill>
                  <a:srgbClr val="FFFFFF"/>
                </a:solidFill>
              </a:rPr>
              <a:t>(3843</a:t>
            </a:r>
            <a:r>
              <a:rPr lang="ru-RU" dirty="0">
                <a:solidFill>
                  <a:srgbClr val="FFFFFF"/>
                </a:solidFill>
              </a:rPr>
              <a:t>) 73-75-54</a:t>
            </a:r>
            <a:br>
              <a:rPr lang="ru-RU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nmo.ipk@mail.ru</a:t>
            </a: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3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5908" y="369755"/>
            <a:ext cx="9231235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Нормативные документы реализации ЦМН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057" y="138510"/>
            <a:ext cx="1110349" cy="780328"/>
          </a:xfrm>
          <a:prstGeom prst="rect">
            <a:avLst/>
          </a:prstGeom>
        </p:spPr>
      </p:pic>
      <p:sp>
        <p:nvSpPr>
          <p:cNvPr id="70" name="Google Shape;13764;p120"/>
          <p:cNvSpPr/>
          <p:nvPr/>
        </p:nvSpPr>
        <p:spPr>
          <a:xfrm>
            <a:off x="1004601" y="4542949"/>
            <a:ext cx="51560" cy="36241"/>
          </a:xfrm>
          <a:custGeom>
            <a:avLst/>
            <a:gdLst/>
            <a:ahLst/>
            <a:cxnLst/>
            <a:rect l="l" t="t" r="r" b="b"/>
            <a:pathLst>
              <a:path w="1215" h="854" extrusionOk="0">
                <a:moveTo>
                  <a:pt x="1023" y="1"/>
                </a:moveTo>
                <a:cubicBezTo>
                  <a:pt x="995" y="1"/>
                  <a:pt x="966" y="8"/>
                  <a:pt x="941" y="20"/>
                </a:cubicBezTo>
                <a:lnTo>
                  <a:pt x="95" y="580"/>
                </a:lnTo>
                <a:cubicBezTo>
                  <a:pt x="12" y="616"/>
                  <a:pt x="0" y="711"/>
                  <a:pt x="48" y="782"/>
                </a:cubicBezTo>
                <a:cubicBezTo>
                  <a:pt x="83" y="830"/>
                  <a:pt x="119" y="854"/>
                  <a:pt x="179" y="854"/>
                </a:cubicBezTo>
                <a:cubicBezTo>
                  <a:pt x="214" y="854"/>
                  <a:pt x="238" y="842"/>
                  <a:pt x="274" y="830"/>
                </a:cubicBezTo>
                <a:lnTo>
                  <a:pt x="1119" y="282"/>
                </a:lnTo>
                <a:cubicBezTo>
                  <a:pt x="1179" y="235"/>
                  <a:pt x="1214" y="140"/>
                  <a:pt x="1155" y="68"/>
                </a:cubicBezTo>
                <a:cubicBezTo>
                  <a:pt x="1124" y="22"/>
                  <a:pt x="1074" y="1"/>
                  <a:pt x="10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84" y="918838"/>
            <a:ext cx="11360335" cy="5649602"/>
          </a:xfrm>
        </p:spPr>
        <p:txBody>
          <a:bodyPr anchor="t">
            <a:noAutofit/>
          </a:bodyPr>
          <a:lstStyle/>
          <a:p>
            <a:pPr lvl="0"/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Распоряжение </a:t>
            </a:r>
            <a:r>
              <a:rPr lang="ru-RU" sz="2000" b="1" dirty="0" err="1" smtClean="0">
                <a:solidFill>
                  <a:schemeClr val="bg2"/>
                </a:solidFill>
                <a:latin typeface="+mn-lt"/>
              </a:rPr>
              <a:t>Минпросвещения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РФ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№ 145 от 25.12.2019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«Об утверждении методологии (целевой модели)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наставничества обучающихся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обучающимися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».</a:t>
            </a:r>
            <a:br>
              <a:rPr lang="ru-RU" sz="2000" b="1" dirty="0" smtClean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>Письмо </a:t>
            </a:r>
            <a:r>
              <a:rPr lang="ru-RU" sz="2000" b="1" dirty="0" err="1" smtClean="0">
                <a:solidFill>
                  <a:schemeClr val="bg2"/>
                </a:solidFill>
                <a:latin typeface="+mn-lt"/>
              </a:rPr>
              <a:t>Минпросвещения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России и Профессионального союза работников народного образования и науки РФ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№ АЗ-1128/08 от 21.12.2021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«Методические рекомендации по разработке и внедрению системы (целевой модели)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наставничества педагогических работников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в 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образовательных организациях»</a:t>
            </a:r>
            <a:br>
              <a:rPr lang="ru-RU" sz="2000" b="1" dirty="0" smtClean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/>
            </a:r>
            <a:br>
              <a:rPr lang="ru-RU" sz="2000" b="1" dirty="0">
                <a:solidFill>
                  <a:schemeClr val="bg2"/>
                </a:solidFill>
                <a:latin typeface="+mn-lt"/>
              </a:rPr>
            </a:br>
            <a:r>
              <a:rPr lang="ru-RU" sz="2000" b="1" dirty="0">
                <a:solidFill>
                  <a:schemeClr val="bg2"/>
                </a:solidFill>
                <a:latin typeface="+mn-lt"/>
              </a:rPr>
              <a:t>Приказ Министерства образования Кузбасса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№ 1605 от 28.06.2022 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«О системе </a:t>
            </a:r>
            <a:r>
              <a:rPr lang="ru-RU" sz="2000" b="1" dirty="0">
                <a:solidFill>
                  <a:srgbClr val="FFFF00"/>
                </a:solidFill>
                <a:latin typeface="+mn-lt"/>
              </a:rPr>
              <a:t>наставничества педагогических работников</a:t>
            </a:r>
            <a:r>
              <a:rPr lang="ru-RU" sz="2000" b="1" dirty="0">
                <a:solidFill>
                  <a:schemeClr val="bg2"/>
                </a:solidFill>
                <a:latin typeface="+mn-lt"/>
              </a:rPr>
              <a:t> в образовательных организациях Кемеровской области – Кузбасса,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образования»</a:t>
            </a:r>
            <a:br>
              <a:rPr lang="ru-RU" sz="2000" b="1" dirty="0">
                <a:solidFill>
                  <a:schemeClr val="bg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ru-RU" sz="2000" b="1" dirty="0" smtClean="0">
                <a:solidFill>
                  <a:schemeClr val="bg2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Приказ </a:t>
            </a:r>
            <a:r>
              <a:rPr lang="ru-RU" sz="2000" b="1" dirty="0" err="1" smtClean="0">
                <a:solidFill>
                  <a:schemeClr val="bg2"/>
                </a:solidFill>
                <a:latin typeface="+mn-lt"/>
              </a:rPr>
              <a:t>КОиН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+mn-lt"/>
              </a:rPr>
              <a:t>№ 1438 от 29.12.2020 </a:t>
            </a:r>
            <a:r>
              <a:rPr lang="ru-RU" sz="2000" b="1" dirty="0" smtClean="0">
                <a:solidFill>
                  <a:schemeClr val="bg2"/>
                </a:solidFill>
                <a:latin typeface="+mn-lt"/>
              </a:rPr>
              <a:t>«Об утверждении плана мероприятий (Дорожная карта) по внедрению целевой модели наставничества на 2021-2024 г. г.»</a:t>
            </a:r>
            <a:r>
              <a:rPr lang="ru-RU" sz="1900" b="1" dirty="0">
                <a:solidFill>
                  <a:schemeClr val="bg2"/>
                </a:solidFill>
              </a:rPr>
              <a:t/>
            </a:r>
            <a:br>
              <a:rPr lang="ru-RU" sz="1900" b="1" dirty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>
                <a:solidFill>
                  <a:schemeClr val="bg2"/>
                </a:solidFill>
              </a:rPr>
              <a:t/>
            </a:r>
            <a:br>
              <a:rPr lang="ru-RU" sz="2000" b="1" dirty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r>
              <a:rPr lang="ru-RU" sz="2000" b="1" dirty="0" smtClean="0">
                <a:solidFill>
                  <a:schemeClr val="bg2"/>
                </a:solidFill>
              </a:rPr>
              <a:t/>
            </a:r>
            <a:br>
              <a:rPr lang="ru-RU" sz="2000" b="1" dirty="0" smtClean="0">
                <a:solidFill>
                  <a:schemeClr val="bg2"/>
                </a:solidFill>
              </a:rPr>
            </a:br>
            <a:endParaRPr lang="ru-RU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2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Цель системы (целевой модели) </a:t>
            </a:r>
            <a:r>
              <a:rPr lang="ru-RU" sz="3200" b="1" dirty="0" smtClean="0">
                <a:solidFill>
                  <a:srgbClr val="FFFF00"/>
                </a:solidFill>
              </a:rPr>
              <a:t>наставничества педагогических работников</a:t>
            </a: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>
                <a:solidFill>
                  <a:schemeClr val="bg1"/>
                </a:solidFill>
              </a:rPr>
              <a:t>Создание системы </a:t>
            </a:r>
            <a:r>
              <a:rPr lang="ru-RU" sz="3600" dirty="0">
                <a:solidFill>
                  <a:schemeClr val="bg1"/>
                </a:solidFill>
              </a:rPr>
              <a:t>правовых, организационно-педагогических, учебно-методических, управленческих, финансовых условий и механизмов развития наставничества в образовательных организациях для     обеспечения непрерывного профессионального роста и профессионального самоопределения педагогических работников, самореализации и закрепления в профессии, включая молодых/начинающих педагогов</a:t>
            </a:r>
            <a:endParaRPr lang="ru-RU" sz="36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14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6057" y="269040"/>
            <a:ext cx="1110349" cy="780328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-2139578" y="6030440"/>
            <a:ext cx="1416049" cy="649479"/>
            <a:chOff x="1167228" y="4070350"/>
            <a:chExt cx="1416049" cy="649479"/>
          </a:xfrm>
          <a:noFill/>
        </p:grpSpPr>
        <p:sp>
          <p:nvSpPr>
            <p:cNvPr id="43" name="Нашивка 42"/>
            <p:cNvSpPr/>
            <p:nvPr/>
          </p:nvSpPr>
          <p:spPr>
            <a:xfrm>
              <a:off x="1167228" y="4070350"/>
              <a:ext cx="507999" cy="649479"/>
            </a:xfrm>
            <a:prstGeom prst="chevron">
              <a:avLst/>
            </a:prstGeom>
            <a:solidFill>
              <a:srgbClr val="FF0066"/>
            </a:solidFill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7" name="Нашивка 46"/>
            <p:cNvSpPr/>
            <p:nvPr/>
          </p:nvSpPr>
          <p:spPr>
            <a:xfrm>
              <a:off x="1478378" y="4070350"/>
              <a:ext cx="507999" cy="649479"/>
            </a:xfrm>
            <a:prstGeom prst="chevron">
              <a:avLst/>
            </a:prstGeom>
            <a:grp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8" name="Нашивка 47"/>
            <p:cNvSpPr/>
            <p:nvPr/>
          </p:nvSpPr>
          <p:spPr>
            <a:xfrm>
              <a:off x="1776828" y="4070350"/>
              <a:ext cx="507999" cy="649479"/>
            </a:xfrm>
            <a:prstGeom prst="chevron">
              <a:avLst/>
            </a:prstGeom>
            <a:grp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2" name="Нашивка 51"/>
            <p:cNvSpPr/>
            <p:nvPr/>
          </p:nvSpPr>
          <p:spPr>
            <a:xfrm>
              <a:off x="2075278" y="4070350"/>
              <a:ext cx="507999" cy="649479"/>
            </a:xfrm>
            <a:prstGeom prst="chevron">
              <a:avLst/>
            </a:prstGeom>
            <a:grpFill/>
            <a:ln w="63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9" name="Нашивка 68"/>
          <p:cNvSpPr/>
          <p:nvPr/>
        </p:nvSpPr>
        <p:spPr>
          <a:xfrm>
            <a:off x="-3048976" y="2869739"/>
            <a:ext cx="937235" cy="1198259"/>
          </a:xfrm>
          <a:prstGeom prst="chevron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0" name="Нашивка 69"/>
          <p:cNvSpPr/>
          <p:nvPr/>
        </p:nvSpPr>
        <p:spPr>
          <a:xfrm>
            <a:off x="-2474918" y="2869739"/>
            <a:ext cx="937235" cy="1198259"/>
          </a:xfrm>
          <a:prstGeom prst="chevron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1" name="Нашивка 70"/>
          <p:cNvSpPr/>
          <p:nvPr/>
        </p:nvSpPr>
        <p:spPr>
          <a:xfrm>
            <a:off x="-2521263" y="4467418"/>
            <a:ext cx="937235" cy="1198259"/>
          </a:xfrm>
          <a:prstGeom prst="chevron">
            <a:avLst/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2" name="Нашивка 71"/>
          <p:cNvSpPr/>
          <p:nvPr/>
        </p:nvSpPr>
        <p:spPr>
          <a:xfrm>
            <a:off x="-4028887" y="4212324"/>
            <a:ext cx="1489164" cy="1903903"/>
          </a:xfrm>
          <a:prstGeom prst="chevron">
            <a:avLst/>
          </a:prstGeom>
          <a:noFill/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3" name="Нашивка 72"/>
          <p:cNvSpPr/>
          <p:nvPr/>
        </p:nvSpPr>
        <p:spPr>
          <a:xfrm>
            <a:off x="-4594482" y="5777085"/>
            <a:ext cx="1104082" cy="1411574"/>
          </a:xfrm>
          <a:prstGeom prst="chevron">
            <a:avLst/>
          </a:prstGeom>
          <a:solidFill>
            <a:srgbClr val="2F5395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74" name="Нашивка 73"/>
          <p:cNvSpPr/>
          <p:nvPr/>
        </p:nvSpPr>
        <p:spPr>
          <a:xfrm>
            <a:off x="-3146711" y="5466669"/>
            <a:ext cx="773339" cy="988718"/>
          </a:xfrm>
          <a:prstGeom prst="chevron">
            <a:avLst/>
          </a:prstGeom>
          <a:noFill/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7005" y="482789"/>
            <a:ext cx="9144000" cy="70593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Задачи системы (целевой модели) наставничества педагогических работников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" y="1371600"/>
            <a:ext cx="11216639" cy="5111272"/>
          </a:xfrm>
        </p:spPr>
        <p:txBody>
          <a:bodyPr>
            <a:normAutofit fontScale="25000" lnSpcReduction="20000"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bg1"/>
                </a:solidFill>
              </a:rPr>
              <a:t>Содействовать </a:t>
            </a:r>
            <a:r>
              <a:rPr lang="ru-RU" sz="11200" dirty="0">
                <a:solidFill>
                  <a:schemeClr val="bg1"/>
                </a:solidFill>
              </a:rPr>
              <a:t>повышению правового и социально-профессионального статуса наставников, соблюдению гарантий профессиональных прав и свобод </a:t>
            </a:r>
            <a:r>
              <a:rPr lang="ru-RU" sz="11200" dirty="0" smtClean="0">
                <a:solidFill>
                  <a:schemeClr val="bg1"/>
                </a:solidFill>
              </a:rPr>
              <a:t>наставляемых;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bg1"/>
                </a:solidFill>
              </a:rPr>
              <a:t>Обеспечивать </a:t>
            </a:r>
            <a:r>
              <a:rPr lang="ru-RU" sz="11200" dirty="0">
                <a:solidFill>
                  <a:schemeClr val="bg1"/>
                </a:solidFill>
              </a:rPr>
              <a:t>соответствующую помощь в формировании межшкольной цифровой информационно-коммуникативной среды наставничества, взаимодействия административно-управленческих (вертикальных) методов и самоорганизующихся </a:t>
            </a:r>
            <a:r>
              <a:rPr lang="ru-RU" sz="11200" dirty="0" err="1">
                <a:solidFill>
                  <a:schemeClr val="bg1"/>
                </a:solidFill>
              </a:rPr>
              <a:t>недирективных</a:t>
            </a:r>
            <a:r>
              <a:rPr lang="ru-RU" sz="11200" dirty="0">
                <a:solidFill>
                  <a:schemeClr val="bg1"/>
                </a:solidFill>
              </a:rPr>
              <a:t> (горизонтальных) инициатив;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1200" dirty="0">
                <a:solidFill>
                  <a:schemeClr val="bg1"/>
                </a:solidFill>
              </a:rPr>
              <a:t>О</a:t>
            </a:r>
            <a:r>
              <a:rPr lang="ru-RU" sz="11200" dirty="0" smtClean="0">
                <a:solidFill>
                  <a:schemeClr val="bg1"/>
                </a:solidFill>
              </a:rPr>
              <a:t>казывать </a:t>
            </a:r>
            <a:r>
              <a:rPr lang="ru-RU" sz="11200" dirty="0">
                <a:solidFill>
                  <a:schemeClr val="bg1"/>
                </a:solidFill>
              </a:rPr>
              <a:t>методическую помощь в реализации различных форм и видов наставничества педагогических работников в образовательных организациях</a:t>
            </a:r>
            <a:r>
              <a:rPr lang="ru-RU" sz="11200" dirty="0" smtClean="0">
                <a:solidFill>
                  <a:schemeClr val="bg1"/>
                </a:solidFill>
              </a:rPr>
              <a:t>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11200" dirty="0" smtClean="0">
                <a:solidFill>
                  <a:schemeClr val="bg1"/>
                </a:solidFill>
              </a:rPr>
              <a:t>Способствовать </a:t>
            </a:r>
            <a:r>
              <a:rPr lang="ru-RU" sz="11200" dirty="0">
                <a:solidFill>
                  <a:schemeClr val="bg1"/>
                </a:solidFill>
              </a:rPr>
              <a:t>формированию единого научно-методического сопровождения педагогических работников, развитию стратегических партнерских отношений в сфере наставничества на институциональном и </a:t>
            </a:r>
            <a:r>
              <a:rPr lang="ru-RU" sz="11200" dirty="0" err="1">
                <a:solidFill>
                  <a:schemeClr val="bg1"/>
                </a:solidFill>
              </a:rPr>
              <a:t>внеинституциональном</a:t>
            </a:r>
            <a:r>
              <a:rPr lang="ru-RU" sz="11200" dirty="0">
                <a:solidFill>
                  <a:schemeClr val="bg1"/>
                </a:solidFill>
              </a:rPr>
              <a:t> уровнях.</a:t>
            </a:r>
            <a:endParaRPr lang="ru-RU" sz="11200" b="1" dirty="0">
              <a:solidFill>
                <a:schemeClr val="bg1"/>
              </a:solidFill>
            </a:endParaRPr>
          </a:p>
          <a:p>
            <a:pPr algn="just"/>
            <a:r>
              <a:rPr lang="ru-RU" sz="8600" b="1" dirty="0">
                <a:solidFill>
                  <a:schemeClr val="bg2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2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Формы наставничества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образовательной организации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08566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1058091" y="1825625"/>
            <a:ext cx="10398035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800" b="1" dirty="0">
                <a:solidFill>
                  <a:srgbClr val="FFFF00"/>
                </a:solidFill>
              </a:rPr>
              <a:t>Целевая модель </a:t>
            </a:r>
            <a:r>
              <a:rPr lang="ru-RU" sz="3800" b="1" dirty="0" smtClean="0">
                <a:solidFill>
                  <a:srgbClr val="FFFF00"/>
                </a:solidFill>
              </a:rPr>
              <a:t>наставничества</a:t>
            </a: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 педагогических работников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Педагог </a:t>
            </a:r>
            <a:r>
              <a:rPr lang="ru-RU" sz="3100" b="1" dirty="0">
                <a:solidFill>
                  <a:schemeClr val="bg1"/>
                </a:solidFill>
              </a:rPr>
              <a:t>– </a:t>
            </a:r>
            <a:r>
              <a:rPr lang="ru-RU" sz="3100" b="1" dirty="0" smtClean="0">
                <a:solidFill>
                  <a:schemeClr val="bg1"/>
                </a:solidFill>
              </a:rPr>
              <a:t>педагог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 Руководитель </a:t>
            </a:r>
            <a:r>
              <a:rPr lang="ru-RU" sz="3100" b="1" dirty="0">
                <a:solidFill>
                  <a:schemeClr val="bg1"/>
                </a:solidFill>
              </a:rPr>
              <a:t>образовательной организации – </a:t>
            </a:r>
            <a:r>
              <a:rPr lang="ru-RU" sz="3100" b="1" dirty="0" smtClean="0">
                <a:solidFill>
                  <a:schemeClr val="bg1"/>
                </a:solidFill>
              </a:rPr>
              <a:t>педагог 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Работодатель </a:t>
            </a:r>
            <a:r>
              <a:rPr lang="ru-RU" sz="3100" b="1" dirty="0">
                <a:solidFill>
                  <a:schemeClr val="bg1"/>
                </a:solidFill>
              </a:rPr>
              <a:t>– студент педагогического </a:t>
            </a:r>
            <a:r>
              <a:rPr lang="ru-RU" sz="3100" b="1" dirty="0" smtClean="0">
                <a:solidFill>
                  <a:schemeClr val="bg1"/>
                </a:solidFill>
              </a:rPr>
              <a:t>вуза/колледжа 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Педагог </a:t>
            </a:r>
            <a:r>
              <a:rPr lang="ru-RU" sz="3100" b="1" dirty="0">
                <a:solidFill>
                  <a:schemeClr val="bg1"/>
                </a:solidFill>
              </a:rPr>
              <a:t>вуза/колледжа – молодой педагог образовательной </a:t>
            </a:r>
            <a:r>
              <a:rPr lang="ru-RU" sz="3100" b="1" dirty="0" smtClean="0">
                <a:solidFill>
                  <a:schemeClr val="bg1"/>
                </a:solidFill>
              </a:rPr>
              <a:t>организации</a:t>
            </a:r>
          </a:p>
          <a:p>
            <a:pPr algn="just"/>
            <a:r>
              <a:rPr lang="ru-RU" sz="3100" b="1" dirty="0" smtClean="0">
                <a:solidFill>
                  <a:schemeClr val="bg1"/>
                </a:solidFill>
              </a:rPr>
              <a:t>Социальный </a:t>
            </a:r>
            <a:r>
              <a:rPr lang="ru-RU" sz="3100" b="1" dirty="0">
                <a:solidFill>
                  <a:schemeClr val="bg1"/>
                </a:solidFill>
              </a:rPr>
              <a:t>партнер – </a:t>
            </a:r>
            <a:r>
              <a:rPr lang="ru-RU" sz="3100" b="1" dirty="0" smtClean="0">
                <a:solidFill>
                  <a:schemeClr val="bg1"/>
                </a:solidFill>
              </a:rPr>
              <a:t>педагогический работник образовательной организации </a:t>
            </a:r>
            <a:endParaRPr lang="ru-RU" sz="3100" b="1" dirty="0">
              <a:solidFill>
                <a:schemeClr val="bg1"/>
              </a:solidFill>
            </a:endParaRPr>
          </a:p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3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Модели взаимодействия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по форме наставничества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«Педагог </a:t>
            </a:r>
            <a:r>
              <a:rPr lang="ru-RU" sz="3600" b="1" dirty="0">
                <a:solidFill>
                  <a:srgbClr val="FFFF00"/>
                </a:solidFill>
              </a:rPr>
              <a:t>– педагог</a:t>
            </a:r>
            <a:r>
              <a:rPr lang="ru-RU" sz="3600" b="1" dirty="0" smtClean="0">
                <a:solidFill>
                  <a:srgbClr val="FFFF00"/>
                </a:solidFill>
              </a:rPr>
              <a:t>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i="1" dirty="0">
                <a:solidFill>
                  <a:schemeClr val="bg1"/>
                </a:solidFill>
              </a:rPr>
              <a:t>«опытный педагог – молодой специалист</a:t>
            </a:r>
            <a:r>
              <a:rPr lang="ru-RU" sz="3600" i="1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r>
              <a:rPr lang="ru-RU" sz="3600" i="1" dirty="0">
                <a:solidFill>
                  <a:schemeClr val="bg1"/>
                </a:solidFill>
              </a:rPr>
              <a:t>«лидер педагогического сообщества – педагог, испытывающий профессиональные затруднения в   сфере   коммуникации</a:t>
            </a:r>
            <a:r>
              <a:rPr lang="ru-RU" sz="3600" i="1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r>
              <a:rPr lang="ru-RU" sz="3600" i="1" dirty="0">
                <a:solidFill>
                  <a:schemeClr val="bg1"/>
                </a:solidFill>
              </a:rPr>
              <a:t>«педагог-новатор – консервативный педагог</a:t>
            </a:r>
            <a:r>
              <a:rPr lang="ru-RU" sz="3600" i="1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r>
              <a:rPr lang="ru-RU" sz="3600" i="1" dirty="0">
                <a:solidFill>
                  <a:schemeClr val="bg1"/>
                </a:solidFill>
              </a:rPr>
              <a:t>«опытный предметник – неопытный предметник»</a:t>
            </a:r>
            <a:endParaRPr lang="ru-RU" sz="3600" i="1" dirty="0" smtClean="0">
              <a:solidFill>
                <a:schemeClr val="bg1"/>
              </a:solidFill>
            </a:endParaRPr>
          </a:p>
          <a:p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4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416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Опорные </a:t>
            </a:r>
            <a: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площадки </a:t>
            </a:r>
            <a:b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МАОУ ДПО ИПК по реализации ЦМН</a:t>
            </a:r>
            <a:br>
              <a:rPr lang="ru-RU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600" b="1" dirty="0">
                <a:solidFill>
                  <a:schemeClr val="bg1"/>
                </a:solidFill>
              </a:rPr>
              <a:t>МБОУ «СОШ </a:t>
            </a:r>
            <a:r>
              <a:rPr lang="ru-RU" sz="3600" b="1" dirty="0" smtClean="0">
                <a:solidFill>
                  <a:schemeClr val="bg1"/>
                </a:solidFill>
              </a:rPr>
              <a:t>№ 79</a:t>
            </a:r>
            <a:r>
              <a:rPr lang="ru-RU" sz="3600" b="1" dirty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«Наставничество как одна из форм профессионального, личностного и творческого развития педагогов и учащихся»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600" b="1" dirty="0" smtClean="0">
                <a:solidFill>
                  <a:schemeClr val="bg1"/>
                </a:solidFill>
              </a:rPr>
              <a:t>МБОУ </a:t>
            </a:r>
            <a:r>
              <a:rPr lang="ru-RU" sz="3600" b="1" dirty="0">
                <a:solidFill>
                  <a:schemeClr val="bg1"/>
                </a:solidFill>
              </a:rPr>
              <a:t>«ООШ </a:t>
            </a:r>
            <a:r>
              <a:rPr lang="ru-RU" sz="3600" b="1" dirty="0" smtClean="0">
                <a:solidFill>
                  <a:schemeClr val="bg1"/>
                </a:solidFill>
              </a:rPr>
              <a:t>№ 43</a:t>
            </a:r>
            <a:r>
              <a:rPr lang="ru-RU" sz="3600" b="1" dirty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«Наставничество в общеобразовательной организации»</a:t>
            </a:r>
          </a:p>
          <a:p>
            <a:pPr lvl="0" algn="just"/>
            <a:r>
              <a:rPr lang="ru-RU" sz="3600" b="1" dirty="0">
                <a:solidFill>
                  <a:schemeClr val="bg1"/>
                </a:solidFill>
              </a:rPr>
              <a:t>МАОУ «СОШ </a:t>
            </a:r>
            <a:r>
              <a:rPr lang="ru-RU" sz="3600" b="1" dirty="0" smtClean="0">
                <a:solidFill>
                  <a:schemeClr val="bg1"/>
                </a:solidFill>
              </a:rPr>
              <a:t>№ 110</a:t>
            </a:r>
            <a:r>
              <a:rPr lang="ru-RU" sz="3600" b="1" dirty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«Реализация целевой модели наставничества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5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45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Мониторинг эффективности реализации ЦМН</a:t>
            </a:r>
            <a:endParaRPr lang="ru-RU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5931766"/>
              </p:ext>
            </p:extLst>
          </p:nvPr>
        </p:nvGraphicFramePr>
        <p:xfrm>
          <a:off x="509452" y="1318668"/>
          <a:ext cx="1132767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1874"/>
                <a:gridCol w="1436914"/>
                <a:gridCol w="3058886"/>
              </a:tblGrid>
              <a:tr h="365691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Показатели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algn="just"/>
                      <a:r>
                        <a:rPr lang="ru-RU" sz="2000" dirty="0" smtClean="0"/>
                        <a:t>Количество ОО, в которых реализуется ЦМН</a:t>
                      </a:r>
                    </a:p>
                    <a:p>
                      <a:pPr algn="just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Доля детей в возрасте от 10 до 19 лет от общего количества детей, вошедших</a:t>
                      </a:r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 в программы наставничества в роли наставляемого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Доля детей в возрасте от 15 до 19  лет от общего количества детей, вошедших в программы наставничества в роли наставника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Доля учителей – молодых специалистов, вошедших в программы наставничества в роли наставляемых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Доля предприятий (организаций) от общего количества предприятий города, вошедших в программы наставничества, предоставив своих наставников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Результаты  2022 г.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100%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13,4%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1,6%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FFFF00"/>
                          </a:solidFill>
                        </a:rPr>
                        <a:t>98%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0,14%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FFFF00"/>
                          </a:solidFill>
                        </a:rPr>
                        <a:t>Планируемые показатели </a:t>
                      </a:r>
                    </a:p>
                    <a:p>
                      <a:pPr algn="ctr"/>
                      <a:r>
                        <a:rPr lang="ru-RU" sz="1600" dirty="0" err="1" smtClean="0">
                          <a:solidFill>
                            <a:srgbClr val="FFFF00"/>
                          </a:solidFill>
                        </a:rPr>
                        <a:t>Минпросвещения</a:t>
                      </a:r>
                      <a:r>
                        <a:rPr lang="ru-RU" sz="1600" baseline="0" dirty="0" smtClean="0">
                          <a:solidFill>
                            <a:srgbClr val="FFFF00"/>
                          </a:solidFill>
                        </a:rPr>
                        <a:t> РФ на 2024 г.</a:t>
                      </a:r>
                    </a:p>
                    <a:p>
                      <a:pPr algn="ctr"/>
                      <a:endParaRPr lang="ru-RU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100%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70%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10%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>
                          <a:solidFill>
                            <a:srgbClr val="FFFF00"/>
                          </a:solidFill>
                        </a:rPr>
                        <a:t>70%</a:t>
                      </a:r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endParaRPr lang="ru-RU" sz="2000" baseline="0" dirty="0" smtClean="0"/>
                    </a:p>
                    <a:p>
                      <a:pPr algn="ctr"/>
                      <a:r>
                        <a:rPr lang="ru-RU" sz="2000" baseline="0" dirty="0" smtClean="0"/>
                        <a:t>30%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51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39788" y="457201"/>
            <a:ext cx="5783081" cy="966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База наставников образовательных организаций Кузбасса –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заполнить до 16.01.2023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>
          <a:xfrm>
            <a:off x="6988628" y="778691"/>
            <a:ext cx="4366759" cy="5082359"/>
          </a:xfrm>
        </p:spPr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839788" y="1515291"/>
            <a:ext cx="5783081" cy="50553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628" y="457200"/>
            <a:ext cx="4624252" cy="611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788" y="1423851"/>
            <a:ext cx="5025436" cy="514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14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8423</TotalTime>
  <Words>928</Words>
  <Application>Microsoft Office PowerPoint</Application>
  <PresentationFormat>Произвольный</PresentationFormat>
  <Paragraphs>184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4_Тема Office</vt:lpstr>
      <vt:lpstr>Слайд 1</vt:lpstr>
      <vt:lpstr>Распоряжение Минпросвещения РФ № 145 от 25.12.2019 «Об утверждении методологии (целевой модели) наставничества обучающихся для организаций, осуществляющих образовательную деятельность по общеобразовательным, дополнительным общеобразовательным и программам среднего профессионального образования, в том числе с применением лучших практик обмена опытом между обучающимися».  Письмо Минпросвещения России и Профессионального союза работников народного образования и науки РФ № АЗ-1128/08 от 21.12.2021 «Методические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организациях»  Приказ Министерства образования Кузбасса № 1605 от 28.06.2022 «О системе наставничества педагогических работников в образовательных организациях Кемеровской области – Кузбасса, осуществляющих образовательную деятельность по реализации основных и дополнительных общеобразовательных программ и образовательных программ среднего профессионального образования»  Приказ КОиН № 1438 от 29.12.2020 «Об утверждении плана мероприятий (Дорожная карта) по внедрению целевой модели наставничества на 2021-2024 г. г.»      </vt:lpstr>
      <vt:lpstr>Цель системы (целевой модели) наставничества педагогических работников </vt:lpstr>
      <vt:lpstr>Задачи системы (целевой модели) наставничества педагогических работников</vt:lpstr>
      <vt:lpstr>    Формы наставничества  в образовательной организации    </vt:lpstr>
      <vt:lpstr>Модели взаимодействия  по форме наставничества «Педагог – педагог»</vt:lpstr>
      <vt:lpstr> Опорные площадки  МАОУ ДПО ИПК по реализации ЦМН </vt:lpstr>
      <vt:lpstr>Мониторинг эффективности реализации ЦМН</vt:lpstr>
      <vt:lpstr>База наставников образовательных организаций Кузбасса –  заполнить до 16.01.2023 </vt:lpstr>
      <vt:lpstr>2022 г. Мониторинг реализации ЦМН в ДОО Количество наставников – 74 чел. </vt:lpstr>
      <vt:lpstr>На сайте ОО размещаются сведения по реализации ЦМН</vt:lpstr>
      <vt:lpstr>Муниципальный координатор реализации целевой модели наставничества в г. Новокузнецке  Галиуллина Елена Михайловна, методист НМО МАОУ ДПО ИПК, каб. 108  8 (3843) 73-75-54  nmo.ipk@mail.ru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1a</cp:lastModifiedBy>
  <cp:revision>1233</cp:revision>
  <cp:lastPrinted>2022-06-08T07:22:23Z</cp:lastPrinted>
  <dcterms:created xsi:type="dcterms:W3CDTF">2019-04-02T07:58:05Z</dcterms:created>
  <dcterms:modified xsi:type="dcterms:W3CDTF">2023-01-19T08:59:25Z</dcterms:modified>
</cp:coreProperties>
</file>